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3" r:id="rId3"/>
    <p:sldId id="267" r:id="rId4"/>
    <p:sldId id="268" r:id="rId5"/>
    <p:sldId id="271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F4847-F660-4CC9-9FE1-4E17820E8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F33519-E56F-4455-8AAB-E970D3ED1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zes periode 7</a:t>
            </a:r>
          </a:p>
        </p:txBody>
      </p:sp>
    </p:spTree>
    <p:extLst>
      <p:ext uri="{BB962C8B-B14F-4D97-AF65-F5344CB8AC3E}">
        <p14:creationId xmlns:p14="http://schemas.microsoft.com/office/powerpoint/2010/main" val="357134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094EE-829C-4015-B82B-291E51401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1955"/>
            <a:ext cx="7729728" cy="1188720"/>
          </a:xfrm>
        </p:spPr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E2D16E-8B11-412B-B008-742680E5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81176"/>
            <a:ext cx="8088058" cy="4991100"/>
          </a:xfrm>
        </p:spPr>
        <p:txBody>
          <a:bodyPr>
            <a:normAutofit fontScale="92500"/>
          </a:bodyPr>
          <a:lstStyle/>
          <a:p>
            <a:r>
              <a:rPr lang="nl-NL" sz="2400" dirty="0"/>
              <a:t>Mensenrechten zijn de basis van onze rechtsstaat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b="1" dirty="0"/>
              <a:t>Rechtsstaat</a:t>
            </a:r>
            <a:r>
              <a:rPr lang="nl-NL" sz="2400" dirty="0"/>
              <a:t> = dat de macht van de overheid wordt begrensd door het recht (ook de overheid is gebonden aan rechtsregels) 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b="1" dirty="0"/>
              <a:t>Inspanningsverplichting</a:t>
            </a:r>
            <a:r>
              <a:rPr lang="nl-NL" sz="2400" dirty="0"/>
              <a:t> = de overheid heeft als taak haar burgers over de mensenrechten te informeren </a:t>
            </a:r>
          </a:p>
          <a:p>
            <a:pPr marL="0" indent="0">
              <a:buNone/>
            </a:pPr>
            <a:r>
              <a:rPr lang="nl-NL" sz="2400" dirty="0"/>
              <a:t>Voorbeeld </a:t>
            </a:r>
            <a:r>
              <a:rPr lang="nl-NL" sz="2400" dirty="0">
                <a:sym typeface="Wingdings" panose="05000000000000000000" pitchFamily="2" charset="2"/>
              </a:rPr>
              <a:t> door rijksoverheid.nl of overheidscampagnes</a:t>
            </a:r>
          </a:p>
          <a:p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Doel van inspanningsverplichting  opkomen voor je eigen rechten én die van collega’s, familie, vrienden en alle mensen om je heen</a:t>
            </a:r>
            <a:endParaRPr lang="nl-NL" sz="2400" dirty="0"/>
          </a:p>
          <a:p>
            <a:endParaRPr lang="nl-NL" sz="2400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CA5694E1-0428-4AAF-BABA-45DBF634E4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6" name="Picture 4" descr="Afbeeldingsresultaat voor overheidscampagnes">
            <a:extLst>
              <a:ext uri="{FF2B5EF4-FFF2-40B4-BE49-F238E27FC236}">
                <a16:creationId xmlns:a16="http://schemas.microsoft.com/office/drawing/2014/main" id="{DAB2D290-A483-4649-9BDB-6C39ED98C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374" y="4010344"/>
            <a:ext cx="1659890" cy="116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76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DCE1E-6524-4856-8242-45CE82234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Protocol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32CFEA-43A6-4639-B35D-B697361A0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15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= regels of stappen die aangeven wat je in een bepaalde situatie moet doen en hoe je dat moet doen 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Hoe</a:t>
            </a:r>
            <a:r>
              <a:rPr lang="nl-NL" sz="2200" dirty="0"/>
              <a:t> je iets moet doen = bijvoorbeeld tilprotocol </a:t>
            </a:r>
          </a:p>
          <a:p>
            <a:pPr marL="0" indent="0">
              <a:buNone/>
            </a:pPr>
            <a:r>
              <a:rPr lang="nl-NL" sz="2200" b="1" dirty="0"/>
              <a:t>Wat</a:t>
            </a:r>
            <a:r>
              <a:rPr lang="nl-NL" sz="2200" dirty="0"/>
              <a:t> je moet doen = bijvoorbeeld protocol melding incidenten 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Doel</a:t>
            </a:r>
            <a:r>
              <a:rPr lang="nl-NL" sz="2200" dirty="0"/>
              <a:t> </a:t>
            </a:r>
            <a:r>
              <a:rPr lang="nl-NL" sz="2200" b="1" dirty="0"/>
              <a:t>protocol</a:t>
            </a:r>
            <a:r>
              <a:rPr lang="nl-NL" sz="2200" dirty="0"/>
              <a:t> = dat iedereen zich in een bepaalde situatie zo veel mogelijk gelijk gedraagt en handelt </a:t>
            </a:r>
          </a:p>
        </p:txBody>
      </p:sp>
    </p:spTree>
    <p:extLst>
      <p:ext uri="{BB962C8B-B14F-4D97-AF65-F5344CB8AC3E}">
        <p14:creationId xmlns:p14="http://schemas.microsoft.com/office/powerpoint/2010/main" val="13815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9779F-2D87-4FD8-9486-C69BD9AA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voorschrift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01E2D0-D31F-4467-BEE1-9D8CE8A46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484489" cy="4019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= niet vrijblijvend, geeft aan wat je moet opvolgen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Een protocol is een </a:t>
            </a:r>
            <a:r>
              <a:rPr lang="nl-NL" sz="2400" b="1" dirty="0"/>
              <a:t>voorschrift</a:t>
            </a:r>
          </a:p>
          <a:p>
            <a:pPr marL="0" indent="0">
              <a:buNone/>
            </a:pPr>
            <a:r>
              <a:rPr lang="nl-NL" sz="2400" b="1" dirty="0"/>
              <a:t>Niet</a:t>
            </a:r>
            <a:r>
              <a:rPr lang="nl-NL" sz="2400" dirty="0"/>
              <a:t> elk voorschrift is een protocol </a:t>
            </a:r>
          </a:p>
          <a:p>
            <a:pPr marL="0" indent="0">
              <a:buNone/>
            </a:pPr>
            <a:r>
              <a:rPr lang="nl-NL" sz="2400" dirty="0"/>
              <a:t>Voorbeeld: badpak is </a:t>
            </a:r>
            <a:r>
              <a:rPr lang="nl-NL" sz="2400" u="sng" dirty="0"/>
              <a:t>geen</a:t>
            </a:r>
            <a:r>
              <a:rPr lang="nl-NL" sz="2400" dirty="0"/>
              <a:t> kledingprotocol, </a:t>
            </a:r>
            <a:r>
              <a:rPr lang="nl-NL" sz="2400" u="sng" dirty="0"/>
              <a:t>wél</a:t>
            </a:r>
            <a:r>
              <a:rPr lang="nl-NL" sz="2400" dirty="0"/>
              <a:t> kledingvoorschrift (bij zwembaden)! </a:t>
            </a:r>
          </a:p>
        </p:txBody>
      </p:sp>
    </p:spTree>
    <p:extLst>
      <p:ext uri="{BB962C8B-B14F-4D97-AF65-F5344CB8AC3E}">
        <p14:creationId xmlns:p14="http://schemas.microsoft.com/office/powerpoint/2010/main" val="219879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C4B1E-6AF5-4802-B3FD-540482EE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Protocol heeft vier functies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C1BBE5-5D05-4FF8-8AB7-BA71E5F0D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dirty="0"/>
              <a:t>Wetten vertalen naar gedrag (vertaling voor medewerker)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Kwaliteitsverbetering (een goed werkend nieuwe werkwijze of begeleidingsmethode)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Naslagwerk (intranet, je kunt ze niet allemaal uit je hoofd kennen) 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Hulpmiddel bij instructie (inwerken nieuwe collega’s en begeleiden stagiaires) </a:t>
            </a:r>
          </a:p>
        </p:txBody>
      </p:sp>
    </p:spTree>
    <p:extLst>
      <p:ext uri="{BB962C8B-B14F-4D97-AF65-F5344CB8AC3E}">
        <p14:creationId xmlns:p14="http://schemas.microsoft.com/office/powerpoint/2010/main" val="22744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98F40-4C91-4355-8C07-0C7F2EBE3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542604"/>
            <a:ext cx="8686800" cy="177279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4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Aan de slag met het oefenexamen</a:t>
            </a:r>
          </a:p>
        </p:txBody>
      </p:sp>
    </p:spTree>
    <p:extLst>
      <p:ext uri="{BB962C8B-B14F-4D97-AF65-F5344CB8AC3E}">
        <p14:creationId xmlns:p14="http://schemas.microsoft.com/office/powerpoint/2010/main" val="67032345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228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Deskundigheid en organisatie</vt:lpstr>
      <vt:lpstr>Terugblik vorige les</vt:lpstr>
      <vt:lpstr>Protocol</vt:lpstr>
      <vt:lpstr>voorschrift</vt:lpstr>
      <vt:lpstr>Protocol heeft vier functies</vt:lpstr>
      <vt:lpstr>Aan de slag met het oefenexamen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7</cp:revision>
  <dcterms:created xsi:type="dcterms:W3CDTF">2020-02-25T13:14:43Z</dcterms:created>
  <dcterms:modified xsi:type="dcterms:W3CDTF">2020-03-16T09:39:32Z</dcterms:modified>
</cp:coreProperties>
</file>